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71" r:id="rId14"/>
    <p:sldId id="272" r:id="rId15"/>
    <p:sldId id="273" r:id="rId16"/>
    <p:sldId id="274" r:id="rId17"/>
    <p:sldId id="275" r:id="rId18"/>
    <p:sldId id="276" r:id="rId19"/>
    <p:sldId id="280" r:id="rId20"/>
    <p:sldId id="281" r:id="rId21"/>
    <p:sldId id="283" r:id="rId22"/>
    <p:sldId id="285" r:id="rId23"/>
    <p:sldId id="278" r:id="rId24"/>
    <p:sldId id="279" r:id="rId25"/>
    <p:sldId id="286" r:id="rId26"/>
  </p:sldIdLst>
  <p:sldSz cx="14630400" cy="8229600"/>
  <p:notesSz cx="8229600" cy="14630400"/>
  <p:embeddedFontLst>
    <p:embeddedFont>
      <p:font typeface="Cambria Math" panose="02040503050406030204" pitchFamily="18" charset="0"/>
      <p:regular r:id="rId28"/>
    </p:embeddedFont>
    <p:embeddedFont>
      <p:font typeface="Crimson Pro Semi Bold"/>
      <p:regular r:id="rId29"/>
    </p:embeddedFont>
    <p:embeddedFont>
      <p:font typeface="Heebo" pitchFamily="2" charset="-79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74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7975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721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303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351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7E10F-8E69-C76C-51DE-3B8EFD36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6553C8-13D9-C01F-2048-A42D8BEFBB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C72232-FDF6-F477-BA15-08B0F72FB3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B7C0B6-427E-6A14-9F9F-6490F57FB0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6968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88" y="1461794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HS301 </a:t>
            </a:r>
            <a:endParaRPr lang="en-US" sz="615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87" y="2580909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Role of Hedge Funds in Financial Markets</a:t>
            </a:r>
            <a:endParaRPr lang="en-US" sz="615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5196483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Hedge funds emerged in the 1940s, initially as a way for wealthy individuals to hedge their portfolios against market downturns. Over time, they evolved into sophisticated investment vehicles with diverse strategies.</a:t>
            </a:r>
            <a:endParaRPr lang="en-US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4503"/>
            <a:ext cx="77450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Hedge</a:t>
            </a:r>
            <a:r>
              <a:rPr lang="en-US" sz="4450" dirty="0"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 </a:t>
            </a:r>
            <a:r>
              <a:rPr lang="en-US" sz="445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Funds</a:t>
            </a:r>
            <a:r>
              <a:rPr lang="en-US" sz="4450" dirty="0"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 </a:t>
            </a:r>
            <a:r>
              <a:rPr lang="en-US" sz="445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and Price Discovery</a:t>
            </a: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89" y="1861840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7771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Market Information</a:t>
            </a:r>
          </a:p>
        </p:txBody>
      </p:sp>
      <p:sp>
        <p:nvSpPr>
          <p:cNvPr id="5" name="Text 2"/>
          <p:cNvSpPr/>
          <p:nvPr/>
        </p:nvSpPr>
        <p:spPr>
          <a:xfrm>
            <a:off x="793790" y="5267563"/>
            <a:ext cx="412075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Hedge funds actively gather and analyze market information to identify potential opportunities. They use this information to make informed trading decisions, affecting the price of assets</a:t>
            </a:r>
            <a:r>
              <a:rPr lang="en-US" sz="1750" dirty="0">
                <a:latin typeface="Heebo" pitchFamily="34" charset="0"/>
                <a:ea typeface="Heebo" pitchFamily="34" charset="-122"/>
                <a:cs typeface="Heebo" pitchFamily="34" charset="-120"/>
              </a:rPr>
              <a:t>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1861721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4777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Market Efficiency</a:t>
            </a:r>
          </a:p>
        </p:txBody>
      </p:sp>
      <p:sp>
        <p:nvSpPr>
          <p:cNvPr id="8" name="Text 4"/>
          <p:cNvSpPr/>
          <p:nvPr/>
        </p:nvSpPr>
        <p:spPr>
          <a:xfrm>
            <a:off x="5254704" y="5267682"/>
            <a:ext cx="4120872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Their participation improves market efficiency by reflecting accurate information into asset prices. They identify mispricing's and exploit them, contributing to more efficient price discovery.</a:t>
            </a: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7" y="1861721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7771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Market Volatility</a:t>
            </a:r>
          </a:p>
        </p:txBody>
      </p:sp>
      <p:sp>
        <p:nvSpPr>
          <p:cNvPr id="11" name="Text 6"/>
          <p:cNvSpPr/>
          <p:nvPr/>
        </p:nvSpPr>
        <p:spPr>
          <a:xfrm>
            <a:off x="9715738" y="5267563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Their strategies, such as short-selling and arbitrage, can increase market volatility, as they actively seek to profit from price fluctuations.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14155"/>
            <a:ext cx="73890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Hedge Funds and Market Crises</a:t>
            </a:r>
          </a:p>
        </p:txBody>
      </p:sp>
      <p:sp>
        <p:nvSpPr>
          <p:cNvPr id="3" name="Text 1"/>
          <p:cNvSpPr/>
          <p:nvPr/>
        </p:nvSpPr>
        <p:spPr>
          <a:xfrm>
            <a:off x="793790" y="30899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Role in 2008</a:t>
            </a:r>
          </a:p>
        </p:txBody>
      </p:sp>
      <p:sp>
        <p:nvSpPr>
          <p:cNvPr id="4" name="Text 2"/>
          <p:cNvSpPr/>
          <p:nvPr/>
        </p:nvSpPr>
        <p:spPr>
          <a:xfrm>
            <a:off x="793790" y="3671054"/>
            <a:ext cx="3978116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Hedge funds played a significant role in the 2008 financial crisis. They invested heavily in mortgage-backed securities and other complex financial instruments. When the housing bubble burst, many hedge funds suffered significant losses.</a:t>
            </a:r>
          </a:p>
        </p:txBody>
      </p:sp>
      <p:sp>
        <p:nvSpPr>
          <p:cNvPr id="5" name="Text 3"/>
          <p:cNvSpPr/>
          <p:nvPr/>
        </p:nvSpPr>
        <p:spPr>
          <a:xfrm>
            <a:off x="5332928" y="30899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Impact on Market</a:t>
            </a:r>
          </a:p>
        </p:txBody>
      </p:sp>
      <p:sp>
        <p:nvSpPr>
          <p:cNvPr id="6" name="Text 4"/>
          <p:cNvSpPr/>
          <p:nvPr/>
        </p:nvSpPr>
        <p:spPr>
          <a:xfrm>
            <a:off x="5332928" y="3671054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Their losses exacerbated the crisis, leading to a decline in market liquidity and a sharp drop in asset prices. Hedge funds also contributed to the crisis by engaging in excessive leverage and risky investments.</a:t>
            </a:r>
          </a:p>
        </p:txBody>
      </p:sp>
      <p:sp>
        <p:nvSpPr>
          <p:cNvPr id="7" name="Text 5"/>
          <p:cNvSpPr/>
          <p:nvPr/>
        </p:nvSpPr>
        <p:spPr>
          <a:xfrm>
            <a:off x="9872067" y="3089910"/>
            <a:ext cx="29897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Regulation and Oversight</a:t>
            </a:r>
          </a:p>
        </p:txBody>
      </p:sp>
      <p:sp>
        <p:nvSpPr>
          <p:cNvPr id="8" name="Text 6"/>
          <p:cNvSpPr/>
          <p:nvPr/>
        </p:nvSpPr>
        <p:spPr>
          <a:xfrm>
            <a:off x="9872067" y="3671054"/>
            <a:ext cx="3978116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The crisis highlighted the need for greater regulation and oversight of hedge funds. The Dodd-Frank Wall Street Reform and Consumer Protection Act of 2010 introduced new regulations to increase transparency and reduce systemic risk.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1418306" y="828766"/>
            <a:ext cx="81237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Hedge Funds and Market Volatility</a:t>
            </a:r>
          </a:p>
        </p:txBody>
      </p:sp>
      <p:sp>
        <p:nvSpPr>
          <p:cNvPr id="5" name="Shape 2"/>
          <p:cNvSpPr/>
          <p:nvPr/>
        </p:nvSpPr>
        <p:spPr>
          <a:xfrm>
            <a:off x="1673457" y="1907738"/>
            <a:ext cx="30480" cy="5463183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1919836" y="2385746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4"/>
          <p:cNvSpPr/>
          <p:nvPr/>
        </p:nvSpPr>
        <p:spPr>
          <a:xfrm>
            <a:off x="1418306" y="214753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608230" y="2232540"/>
            <a:ext cx="12168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50"/>
              </a:lnSpc>
            </a:pPr>
            <a:r>
              <a:rPr lang="en-US" sz="2650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1</a:t>
            </a:r>
          </a:p>
        </p:txBody>
      </p:sp>
      <p:sp>
        <p:nvSpPr>
          <p:cNvPr id="9" name="Text 6"/>
          <p:cNvSpPr/>
          <p:nvPr/>
        </p:nvSpPr>
        <p:spPr>
          <a:xfrm>
            <a:off x="2903550" y="2208581"/>
            <a:ext cx="28882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High-Frequency Trading</a:t>
            </a:r>
          </a:p>
        </p:txBody>
      </p:sp>
      <p:sp>
        <p:nvSpPr>
          <p:cNvPr id="10" name="Text 7"/>
          <p:cNvSpPr/>
          <p:nvPr/>
        </p:nvSpPr>
        <p:spPr>
          <a:xfrm>
            <a:off x="2903549" y="2736854"/>
            <a:ext cx="99920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Hedge funds engage in high-frequency trading (HFT) to exploit small price differences in a fraction of a second, leading to increased market volatility and potential instability.</a:t>
            </a:r>
          </a:p>
        </p:txBody>
      </p:sp>
      <p:sp>
        <p:nvSpPr>
          <p:cNvPr id="11" name="Shape 8"/>
          <p:cNvSpPr/>
          <p:nvPr/>
        </p:nvSpPr>
        <p:spPr>
          <a:xfrm>
            <a:off x="1919836" y="4287901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9"/>
          <p:cNvSpPr/>
          <p:nvPr/>
        </p:nvSpPr>
        <p:spPr>
          <a:xfrm>
            <a:off x="1433546" y="404419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1589041" y="4144447"/>
            <a:ext cx="1688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2903549" y="41208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Short-Selling</a:t>
            </a:r>
          </a:p>
        </p:txBody>
      </p:sp>
      <p:sp>
        <p:nvSpPr>
          <p:cNvPr id="15" name="Text 12"/>
          <p:cNvSpPr/>
          <p:nvPr/>
        </p:nvSpPr>
        <p:spPr>
          <a:xfrm>
            <a:off x="2903550" y="4621466"/>
            <a:ext cx="99920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Hedge funds often short-sell assets, betting on their price decline. This can contribute to increased market volatility, especially during periods of uncertainty or market downturns.</a:t>
            </a:r>
          </a:p>
        </p:txBody>
      </p:sp>
      <p:sp>
        <p:nvSpPr>
          <p:cNvPr id="16" name="Shape 13"/>
          <p:cNvSpPr/>
          <p:nvPr/>
        </p:nvSpPr>
        <p:spPr>
          <a:xfrm>
            <a:off x="1919836" y="6121241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4"/>
          <p:cNvSpPr/>
          <p:nvPr/>
        </p:nvSpPr>
        <p:spPr>
          <a:xfrm>
            <a:off x="1448786" y="589657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1622022" y="5981581"/>
            <a:ext cx="16383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9" name="Text 16"/>
          <p:cNvSpPr/>
          <p:nvPr/>
        </p:nvSpPr>
        <p:spPr>
          <a:xfrm>
            <a:off x="2903550" y="59537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Market Sentiment</a:t>
            </a:r>
          </a:p>
        </p:txBody>
      </p:sp>
      <p:sp>
        <p:nvSpPr>
          <p:cNvPr id="20" name="Text 17"/>
          <p:cNvSpPr/>
          <p:nvPr/>
        </p:nvSpPr>
        <p:spPr>
          <a:xfrm>
            <a:off x="2903549" y="6497210"/>
            <a:ext cx="99920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The actions of hedge funds, particularly their large trades, can impact market sentiment and lead to herd behavior, potentially amplifying price fluctuations.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32980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Hedge Fund Performance Metrics</a:t>
            </a:r>
          </a:p>
        </p:txBody>
      </p:sp>
      <p:sp>
        <p:nvSpPr>
          <p:cNvPr id="4" name="Text 1"/>
          <p:cNvSpPr/>
          <p:nvPr/>
        </p:nvSpPr>
        <p:spPr>
          <a:xfrm>
            <a:off x="6280189" y="4569840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Evaluating hedge fund performance goes beyond simply looking at returns. Investors need to consider a range of factors to make informed investment decisions.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9852" y="577187"/>
            <a:ext cx="7571661" cy="642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45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Importance of </a:t>
            </a:r>
          </a:p>
          <a:p>
            <a:pPr marL="0" indent="0">
              <a:lnSpc>
                <a:spcPts val="5050"/>
              </a:lnSpc>
              <a:buNone/>
            </a:pPr>
            <a:r>
              <a:rPr lang="en-US" sz="445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Performance Metrics</a:t>
            </a:r>
          </a:p>
        </p:txBody>
      </p:sp>
      <p:sp>
        <p:nvSpPr>
          <p:cNvPr id="4" name="Shape 1"/>
          <p:cNvSpPr/>
          <p:nvPr/>
        </p:nvSpPr>
        <p:spPr>
          <a:xfrm>
            <a:off x="719852" y="2397562"/>
            <a:ext cx="462796" cy="462796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896064" y="2474714"/>
            <a:ext cx="110252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388269" y="2397562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Transparency</a:t>
            </a:r>
          </a:p>
        </p:txBody>
      </p:sp>
      <p:sp>
        <p:nvSpPr>
          <p:cNvPr id="7" name="Text 4"/>
          <p:cNvSpPr/>
          <p:nvPr/>
        </p:nvSpPr>
        <p:spPr>
          <a:xfrm>
            <a:off x="1388269" y="2842141"/>
            <a:ext cx="3080980" cy="1645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Metrics provide transparency into the fund's strategies and risk management practices, allowing investors to make informed decisions.</a:t>
            </a:r>
          </a:p>
        </p:txBody>
      </p:sp>
      <p:sp>
        <p:nvSpPr>
          <p:cNvPr id="8" name="Shape 5"/>
          <p:cNvSpPr/>
          <p:nvPr/>
        </p:nvSpPr>
        <p:spPr>
          <a:xfrm>
            <a:off x="4674870" y="2397562"/>
            <a:ext cx="462796" cy="462796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4829770" y="2474714"/>
            <a:ext cx="152995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5343287" y="2397562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Comparison</a:t>
            </a:r>
          </a:p>
        </p:txBody>
      </p:sp>
      <p:sp>
        <p:nvSpPr>
          <p:cNvPr id="11" name="Text 8"/>
          <p:cNvSpPr/>
          <p:nvPr/>
        </p:nvSpPr>
        <p:spPr>
          <a:xfrm>
            <a:off x="5343287" y="2842141"/>
            <a:ext cx="3080980" cy="1645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Investors can compare the performance of different hedge funds using consistent metrics, allowing for a more objective assessment.</a:t>
            </a:r>
          </a:p>
        </p:txBody>
      </p:sp>
      <p:sp>
        <p:nvSpPr>
          <p:cNvPr id="12" name="Shape 9"/>
          <p:cNvSpPr/>
          <p:nvPr/>
        </p:nvSpPr>
        <p:spPr>
          <a:xfrm>
            <a:off x="719852" y="4924544"/>
            <a:ext cx="462796" cy="462796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877014" y="5001697"/>
            <a:ext cx="148471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388269" y="4924544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Assessment</a:t>
            </a:r>
          </a:p>
        </p:txBody>
      </p:sp>
      <p:sp>
        <p:nvSpPr>
          <p:cNvPr id="15" name="Text 12"/>
          <p:cNvSpPr/>
          <p:nvPr/>
        </p:nvSpPr>
        <p:spPr>
          <a:xfrm>
            <a:off x="1388269" y="5369123"/>
            <a:ext cx="3080980" cy="1645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Metrics provide a quantitative basis for assessing the fund's performance against its stated objectives and market conditions.</a:t>
            </a:r>
          </a:p>
        </p:txBody>
      </p:sp>
      <p:sp>
        <p:nvSpPr>
          <p:cNvPr id="16" name="Shape 13"/>
          <p:cNvSpPr/>
          <p:nvPr/>
        </p:nvSpPr>
        <p:spPr>
          <a:xfrm>
            <a:off x="4674870" y="4924544"/>
            <a:ext cx="462796" cy="462796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4824889" y="5001697"/>
            <a:ext cx="162639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5343287" y="4924544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Decision</a:t>
            </a:r>
            <a:r>
              <a:rPr lang="en-US" sz="2000" dirty="0"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 </a:t>
            </a: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Making</a:t>
            </a:r>
          </a:p>
        </p:txBody>
      </p:sp>
      <p:sp>
        <p:nvSpPr>
          <p:cNvPr id="19" name="Text 16"/>
          <p:cNvSpPr/>
          <p:nvPr/>
        </p:nvSpPr>
        <p:spPr>
          <a:xfrm>
            <a:off x="5343287" y="5369123"/>
            <a:ext cx="3080980" cy="1645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Metrics help investors make better investment decisions by providing insights into the fund's risk-adjusted returns, fees, and overall performance.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330" y="577691"/>
            <a:ext cx="11126986" cy="656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45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Key Aspects of Evaluating Hedge Fund Performance</a:t>
            </a: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553" y="3290528"/>
            <a:ext cx="5764530" cy="27673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9043" y="1986735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Alpha</a:t>
            </a:r>
          </a:p>
        </p:txBody>
      </p:sp>
      <p:sp>
        <p:nvSpPr>
          <p:cNvPr id="5" name="Text 2"/>
          <p:cNvSpPr/>
          <p:nvPr/>
        </p:nvSpPr>
        <p:spPr>
          <a:xfrm>
            <a:off x="7571422" y="2504061"/>
            <a:ext cx="6323648" cy="224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Measures the excess return of an investment relative to a benchmark index, considering the risk of the investment.</a:t>
            </a:r>
          </a:p>
        </p:txBody>
      </p:sp>
      <p:sp>
        <p:nvSpPr>
          <p:cNvPr id="6" name="Text 3"/>
          <p:cNvSpPr/>
          <p:nvPr/>
        </p:nvSpPr>
        <p:spPr>
          <a:xfrm>
            <a:off x="7579043" y="3290528"/>
            <a:ext cx="6323648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Calculated using the Capital Asset Pricing Model (CAPM).</a:t>
            </a:r>
          </a:p>
        </p:txBody>
      </p:sp>
      <p:sp>
        <p:nvSpPr>
          <p:cNvPr id="7" name="Text 4"/>
          <p:cNvSpPr/>
          <p:nvPr/>
        </p:nvSpPr>
        <p:spPr>
          <a:xfrm>
            <a:off x="7571422" y="3713587"/>
            <a:ext cx="6323648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Positive alpha indicates outperformance, while negative alpha indicates underperformance.</a:t>
            </a:r>
          </a:p>
        </p:txBody>
      </p:sp>
      <p:sp>
        <p:nvSpPr>
          <p:cNvPr id="8" name="Text 5"/>
          <p:cNvSpPr/>
          <p:nvPr/>
        </p:nvSpPr>
        <p:spPr>
          <a:xfrm>
            <a:off x="7579043" y="4868228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Beta</a:t>
            </a:r>
          </a:p>
        </p:txBody>
      </p:sp>
      <p:sp>
        <p:nvSpPr>
          <p:cNvPr id="9" name="Text 6"/>
          <p:cNvSpPr/>
          <p:nvPr/>
        </p:nvSpPr>
        <p:spPr>
          <a:xfrm>
            <a:off x="7579043" y="5406509"/>
            <a:ext cx="6323648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Measures a stock's volatility or the degree to which its price fluctuates relative to the market as a whole.</a:t>
            </a:r>
          </a:p>
        </p:txBody>
      </p:sp>
      <p:sp>
        <p:nvSpPr>
          <p:cNvPr id="10" name="Text 7"/>
          <p:cNvSpPr/>
          <p:nvPr/>
        </p:nvSpPr>
        <p:spPr>
          <a:xfrm>
            <a:off x="7579043" y="6268045"/>
            <a:ext cx="6323648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A benchmark index is used to represent the market in beta calculation.</a:t>
            </a:r>
          </a:p>
        </p:txBody>
      </p:sp>
      <p:sp>
        <p:nvSpPr>
          <p:cNvPr id="11" name="Text 8"/>
          <p:cNvSpPr/>
          <p:nvPr/>
        </p:nvSpPr>
        <p:spPr>
          <a:xfrm>
            <a:off x="7579043" y="7129582"/>
            <a:ext cx="6323648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The formula is: Covariance (Ri, Rm) / Variance (Rm)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36521" y="842959"/>
            <a:ext cx="12734930" cy="1315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45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Key Aspects of Evaluating Hedge Fund Performance (Continued)</a:t>
            </a:r>
          </a:p>
        </p:txBody>
      </p:sp>
      <p:sp>
        <p:nvSpPr>
          <p:cNvPr id="4" name="Shape 1"/>
          <p:cNvSpPr/>
          <p:nvPr/>
        </p:nvSpPr>
        <p:spPr>
          <a:xfrm>
            <a:off x="736521" y="2707600"/>
            <a:ext cx="3920539" cy="3363878"/>
          </a:xfrm>
          <a:prstGeom prst="roundRect">
            <a:avLst>
              <a:gd name="adj" fmla="val 1045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5" name="Text 2"/>
          <p:cNvSpPr/>
          <p:nvPr/>
        </p:nvSpPr>
        <p:spPr>
          <a:xfrm>
            <a:off x="946904" y="2917984"/>
            <a:ext cx="2630686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Sharpe</a:t>
            </a:r>
            <a:r>
              <a:rPr lang="en-US" sz="2050" dirty="0"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 </a:t>
            </a: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Ratio</a:t>
            </a:r>
          </a:p>
        </p:txBody>
      </p:sp>
      <p:sp>
        <p:nvSpPr>
          <p:cNvPr id="6" name="Text 3"/>
          <p:cNvSpPr/>
          <p:nvPr/>
        </p:nvSpPr>
        <p:spPr>
          <a:xfrm>
            <a:off x="946904" y="3373041"/>
            <a:ext cx="3309580" cy="101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Measures the performance of an asset or group of assets relative to their assumed risk</a:t>
            </a:r>
            <a:r>
              <a:rPr lang="en-US" sz="1650" dirty="0">
                <a:latin typeface="Heebo" pitchFamily="34" charset="0"/>
                <a:ea typeface="Heebo" pitchFamily="34" charset="-122"/>
                <a:cs typeface="Heebo" pitchFamily="34" charset="-120"/>
              </a:rPr>
              <a:t>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946904" y="4509373"/>
            <a:ext cx="3309580" cy="101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Formula: (Return of Asset – Risk-Free Return) / Standard Deviation of Asset's Rate of Return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324" y="2619742"/>
            <a:ext cx="8860699" cy="377926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936608" y="6626780"/>
            <a:ext cx="385746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S&amp;P 500 Portfolio Sharpe Ratio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89" y="187940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Additional Risk Measures: Drawdown &amp; Information Ratio</a:t>
            </a:r>
          </a:p>
        </p:txBody>
      </p:sp>
      <p:sp>
        <p:nvSpPr>
          <p:cNvPr id="3" name="Text 1"/>
          <p:cNvSpPr/>
          <p:nvPr/>
        </p:nvSpPr>
        <p:spPr>
          <a:xfrm>
            <a:off x="1250990" y="4187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Maximum</a:t>
            </a:r>
            <a:r>
              <a:rPr lang="en-US" sz="2200" dirty="0"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 </a:t>
            </a: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Drawdown</a:t>
            </a:r>
          </a:p>
        </p:txBody>
      </p:sp>
      <p:sp>
        <p:nvSpPr>
          <p:cNvPr id="4" name="Text 2"/>
          <p:cNvSpPr/>
          <p:nvPr/>
        </p:nvSpPr>
        <p:spPr>
          <a:xfrm>
            <a:off x="1250990" y="4815682"/>
            <a:ext cx="490526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Represents the largest peak-to-trough decline in the fund's value during a specific period.</a:t>
            </a:r>
          </a:p>
        </p:txBody>
      </p:sp>
      <p:sp>
        <p:nvSpPr>
          <p:cNvPr id="5" name="Text 3"/>
          <p:cNvSpPr/>
          <p:nvPr/>
        </p:nvSpPr>
        <p:spPr>
          <a:xfrm>
            <a:off x="7599521" y="41905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Information</a:t>
            </a:r>
            <a:r>
              <a:rPr lang="en-US" sz="2200" dirty="0"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 </a:t>
            </a: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Ratio</a:t>
            </a:r>
          </a:p>
        </p:txBody>
      </p:sp>
      <p:sp>
        <p:nvSpPr>
          <p:cNvPr id="6" name="Text 4"/>
          <p:cNvSpPr/>
          <p:nvPr/>
        </p:nvSpPr>
        <p:spPr>
          <a:xfrm>
            <a:off x="7591902" y="4815682"/>
            <a:ext cx="546488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Calculated as the excess return of the fund divided by the tracking error (volatility of the excess return).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37611" y="77366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Challenges in Assessing Hedge Fund Performance</a:t>
            </a:r>
          </a:p>
        </p:txBody>
      </p:sp>
      <p:sp>
        <p:nvSpPr>
          <p:cNvPr id="4" name="Shape 1"/>
          <p:cNvSpPr/>
          <p:nvPr/>
        </p:nvSpPr>
        <p:spPr>
          <a:xfrm>
            <a:off x="793790" y="294251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967026" y="3027521"/>
            <a:ext cx="14275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6" name="Text 3"/>
          <p:cNvSpPr/>
          <p:nvPr/>
        </p:nvSpPr>
        <p:spPr>
          <a:xfrm>
            <a:off x="1530906" y="2942511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Lack of Standardized Reporting</a:t>
            </a:r>
          </a:p>
        </p:txBody>
      </p:sp>
      <p:sp>
        <p:nvSpPr>
          <p:cNvPr id="7" name="Text 4"/>
          <p:cNvSpPr/>
          <p:nvPr/>
        </p:nvSpPr>
        <p:spPr>
          <a:xfrm>
            <a:off x="1530906" y="3787259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Differences in reporting practices can make it challenging to compare performance across various funds.</a:t>
            </a:r>
          </a:p>
        </p:txBody>
      </p:sp>
      <p:sp>
        <p:nvSpPr>
          <p:cNvPr id="8" name="Shape 5"/>
          <p:cNvSpPr/>
          <p:nvPr/>
        </p:nvSpPr>
        <p:spPr>
          <a:xfrm>
            <a:off x="4685467" y="294251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4856202" y="3027521"/>
            <a:ext cx="1688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10" name="Text 7"/>
          <p:cNvSpPr/>
          <p:nvPr/>
        </p:nvSpPr>
        <p:spPr>
          <a:xfrm>
            <a:off x="5422583" y="30275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Survivorship Bias</a:t>
            </a:r>
          </a:p>
        </p:txBody>
      </p:sp>
      <p:sp>
        <p:nvSpPr>
          <p:cNvPr id="11" name="Text 8"/>
          <p:cNvSpPr/>
          <p:nvPr/>
        </p:nvSpPr>
        <p:spPr>
          <a:xfrm>
            <a:off x="5422583" y="3787259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Performance data may be skewed due to the exclusion of funds that have failed, leading to an overestimation of average performance.</a:t>
            </a:r>
          </a:p>
        </p:txBody>
      </p:sp>
      <p:sp>
        <p:nvSpPr>
          <p:cNvPr id="12" name="Shape 9"/>
          <p:cNvSpPr/>
          <p:nvPr/>
        </p:nvSpPr>
        <p:spPr>
          <a:xfrm>
            <a:off x="793790" y="608373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967026" y="6168747"/>
            <a:ext cx="16383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4" name="Text 11"/>
          <p:cNvSpPr/>
          <p:nvPr/>
        </p:nvSpPr>
        <p:spPr>
          <a:xfrm>
            <a:off x="1530906" y="6083737"/>
            <a:ext cx="37399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Strategy and Market Conditions</a:t>
            </a:r>
          </a:p>
        </p:txBody>
      </p:sp>
      <p:sp>
        <p:nvSpPr>
          <p:cNvPr id="15" name="Text 12"/>
          <p:cNvSpPr/>
          <p:nvPr/>
        </p:nvSpPr>
        <p:spPr>
          <a:xfrm>
            <a:off x="1530906" y="6574155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It's crucial to consider the fund's investment strategy and the prevailing market conditions when assessing its performance</a:t>
            </a:r>
            <a:r>
              <a:rPr lang="en-US" sz="1750" dirty="0">
                <a:latin typeface="Heebo" pitchFamily="34" charset="0"/>
                <a:ea typeface="Heebo" pitchFamily="34" charset="-122"/>
                <a:cs typeface="Heebo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32014" y="550100"/>
            <a:ext cx="11550609" cy="1289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445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Controversies Surrounding Hedge Funds</a:t>
            </a:r>
          </a:p>
        </p:txBody>
      </p:sp>
      <p:sp>
        <p:nvSpPr>
          <p:cNvPr id="4" name="Text 1"/>
          <p:cNvSpPr/>
          <p:nvPr/>
        </p:nvSpPr>
        <p:spPr>
          <a:xfrm>
            <a:off x="1027706" y="1839433"/>
            <a:ext cx="12082238" cy="2036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Hedge funds, known for their complex investment strategies and high-risk, high-return approach, have long been the subject of intense scrutiny and debate. Their opaque operations and potential impact on markets have raised significant concerns among regulators, investors, and the public.</a:t>
            </a:r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09CFCDB0-EC78-F623-1A58-AB9B372A0CE8}"/>
              </a:ext>
            </a:extLst>
          </p:cNvPr>
          <p:cNvSpPr/>
          <p:nvPr/>
        </p:nvSpPr>
        <p:spPr>
          <a:xfrm>
            <a:off x="1253298" y="3362931"/>
            <a:ext cx="418862" cy="41886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r>
              <a:rPr lang="en-IN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E2EBFB-09F8-9FD8-29D2-6E8CDC9DEB41}"/>
              </a:ext>
            </a:extLst>
          </p:cNvPr>
          <p:cNvSpPr txBox="1"/>
          <p:nvPr/>
        </p:nvSpPr>
        <p:spPr>
          <a:xfrm>
            <a:off x="1897752" y="3117572"/>
            <a:ext cx="7315200" cy="693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5400"/>
              </a:lnSpc>
              <a:buNone/>
            </a:pPr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Transparency Issues</a:t>
            </a:r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7AD8A41E-EF0E-6512-CA49-E130B0C54387}"/>
              </a:ext>
            </a:extLst>
          </p:cNvPr>
          <p:cNvSpPr/>
          <p:nvPr/>
        </p:nvSpPr>
        <p:spPr>
          <a:xfrm>
            <a:off x="1635739" y="890095"/>
            <a:ext cx="5532358" cy="691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endParaRPr lang="en-US" sz="4450" b="1" dirty="0">
              <a:latin typeface="Cambria Math" panose="02040503050406030204" pitchFamily="18" charset="0"/>
              <a:ea typeface="Cambria Math" panose="02040503050406030204" pitchFamily="18" charset="0"/>
              <a:cs typeface="Crimson Pro Semi Bold" pitchFamily="34" charset="-120"/>
            </a:endParaRPr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76C77A23-F0E4-4D5B-5785-97C92416BE8C}"/>
              </a:ext>
            </a:extLst>
          </p:cNvPr>
          <p:cNvSpPr/>
          <p:nvPr/>
        </p:nvSpPr>
        <p:spPr>
          <a:xfrm>
            <a:off x="925488" y="4212655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Lack of Disclosure</a:t>
            </a:r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A97D03C3-A741-F7A6-1085-CABE08E84A1D}"/>
              </a:ext>
            </a:extLst>
          </p:cNvPr>
          <p:cNvSpPr/>
          <p:nvPr/>
        </p:nvSpPr>
        <p:spPr>
          <a:xfrm>
            <a:off x="901933" y="4782254"/>
            <a:ext cx="2947054" cy="2124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Hedge funds often operate with limited transparency, making it difficult for investors to fully understand their investment strategies, risk profiles, and performance.</a:t>
            </a:r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1AE9A411-2B6A-21C0-5F03-EE47CF27E211}"/>
              </a:ext>
            </a:extLst>
          </p:cNvPr>
          <p:cNvSpPr/>
          <p:nvPr/>
        </p:nvSpPr>
        <p:spPr>
          <a:xfrm>
            <a:off x="10648249" y="4197295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Complex Structures</a:t>
            </a:r>
          </a:p>
        </p:txBody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4C675EF4-C2E2-C6E6-C9CE-9D14BE0F1A04}"/>
              </a:ext>
            </a:extLst>
          </p:cNvPr>
          <p:cNvSpPr/>
          <p:nvPr/>
        </p:nvSpPr>
        <p:spPr>
          <a:xfrm>
            <a:off x="10648249" y="4895373"/>
            <a:ext cx="2766179" cy="1770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Hedge funds may use complex financial instruments and offshore vehicles, further obscuring their activities from public view.</a:t>
            </a:r>
          </a:p>
        </p:txBody>
      </p:sp>
      <p:sp>
        <p:nvSpPr>
          <p:cNvPr id="15" name="Text 8">
            <a:extLst>
              <a:ext uri="{FF2B5EF4-FFF2-40B4-BE49-F238E27FC236}">
                <a16:creationId xmlns:a16="http://schemas.microsoft.com/office/drawing/2014/main" id="{016F9062-F962-157E-0145-0C6D11410BC9}"/>
              </a:ext>
            </a:extLst>
          </p:cNvPr>
          <p:cNvSpPr/>
          <p:nvPr/>
        </p:nvSpPr>
        <p:spPr>
          <a:xfrm>
            <a:off x="4144461" y="4197295"/>
            <a:ext cx="2821781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Unregulated Reporting</a:t>
            </a:r>
          </a:p>
        </p:txBody>
      </p:sp>
      <p:sp>
        <p:nvSpPr>
          <p:cNvPr id="16" name="Text 9">
            <a:extLst>
              <a:ext uri="{FF2B5EF4-FFF2-40B4-BE49-F238E27FC236}">
                <a16:creationId xmlns:a16="http://schemas.microsoft.com/office/drawing/2014/main" id="{B9CCA095-1807-B1DA-E8BB-9370175A27CE}"/>
              </a:ext>
            </a:extLst>
          </p:cNvPr>
          <p:cNvSpPr/>
          <p:nvPr/>
        </p:nvSpPr>
        <p:spPr>
          <a:xfrm>
            <a:off x="4144461" y="4872014"/>
            <a:ext cx="3229213" cy="1770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The lack of standardized reporting requirements for hedge funds can make it challenging to compare their performance and holdings.</a:t>
            </a:r>
          </a:p>
        </p:txBody>
      </p:sp>
      <p:sp>
        <p:nvSpPr>
          <p:cNvPr id="17" name="Text 11">
            <a:extLst>
              <a:ext uri="{FF2B5EF4-FFF2-40B4-BE49-F238E27FC236}">
                <a16:creationId xmlns:a16="http://schemas.microsoft.com/office/drawing/2014/main" id="{EDCCE3DD-3748-5869-F25B-F9EE433BB329}"/>
              </a:ext>
            </a:extLst>
          </p:cNvPr>
          <p:cNvSpPr/>
          <p:nvPr/>
        </p:nvSpPr>
        <p:spPr>
          <a:xfrm>
            <a:off x="7501265" y="4217290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Conflicts of Interest</a:t>
            </a:r>
          </a:p>
        </p:txBody>
      </p:sp>
      <p:sp>
        <p:nvSpPr>
          <p:cNvPr id="18" name="Text 12">
            <a:extLst>
              <a:ext uri="{FF2B5EF4-FFF2-40B4-BE49-F238E27FC236}">
                <a16:creationId xmlns:a16="http://schemas.microsoft.com/office/drawing/2014/main" id="{388FB659-D9A9-F3E9-B489-F4756C734C9E}"/>
              </a:ext>
            </a:extLst>
          </p:cNvPr>
          <p:cNvSpPr/>
          <p:nvPr/>
        </p:nvSpPr>
        <p:spPr>
          <a:xfrm>
            <a:off x="7501265" y="4894043"/>
            <a:ext cx="2594344" cy="1770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Hedge fund managers may have incentives that conflict with the best interests of their investors, leading to concerns about fair treatment.</a:t>
            </a:r>
          </a:p>
        </p:txBody>
      </p:sp>
    </p:spTree>
    <p:extLst>
      <p:ext uri="{BB962C8B-B14F-4D97-AF65-F5344CB8AC3E}">
        <p14:creationId xmlns:p14="http://schemas.microsoft.com/office/powerpoint/2010/main" val="1749800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81207"/>
            <a:ext cx="67577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Introduction to Hedge Funds</a:t>
            </a:r>
            <a:endParaRPr lang="en-US" sz="445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130147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0604" y="23569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Pooled Investment</a:t>
            </a:r>
            <a:endParaRPr lang="en-US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0604" y="2847380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Hedge funds are pooled investments managed by a partnership of institutional or accredited investors.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685467" y="2130147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912281" y="23569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Flexibility</a:t>
            </a:r>
            <a:endParaRPr lang="en-US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912281" y="2847380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Hedge funds have fewer restrictions than traditional investment methods, allowing managers to pursue a broader range of strategies.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2032754"/>
          </a:xfrm>
          <a:prstGeom prst="roundRect">
            <a:avLst>
              <a:gd name="adj" fmla="val 1674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20604" y="5342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Private Partnerships</a:t>
            </a:r>
            <a:endParaRPr lang="en-US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20604" y="5832753"/>
            <a:ext cx="710279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They are structured as private investment partnerships and require substantial minimum investments, catering to wealthy individuals or institutions.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0">
            <a:extLst>
              <a:ext uri="{FF2B5EF4-FFF2-40B4-BE49-F238E27FC236}">
                <a16:creationId xmlns:a16="http://schemas.microsoft.com/office/drawing/2014/main" id="{A87E2F27-F975-9017-90AD-00A645B9B6DF}"/>
              </a:ext>
            </a:extLst>
          </p:cNvPr>
          <p:cNvSpPr/>
          <p:nvPr/>
        </p:nvSpPr>
        <p:spPr>
          <a:xfrm>
            <a:off x="932014" y="550100"/>
            <a:ext cx="11550609" cy="2050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445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Controversies Surrounding Hedge Funds (Continued)</a:t>
            </a:r>
          </a:p>
        </p:txBody>
      </p:sp>
      <p:sp>
        <p:nvSpPr>
          <p:cNvPr id="34" name="Text 1">
            <a:extLst>
              <a:ext uri="{FF2B5EF4-FFF2-40B4-BE49-F238E27FC236}">
                <a16:creationId xmlns:a16="http://schemas.microsoft.com/office/drawing/2014/main" id="{3701866B-78A4-1455-0A8C-2F4B6AAEAA45}"/>
              </a:ext>
            </a:extLst>
          </p:cNvPr>
          <p:cNvSpPr/>
          <p:nvPr/>
        </p:nvSpPr>
        <p:spPr>
          <a:xfrm>
            <a:off x="1027706" y="1839433"/>
            <a:ext cx="12082238" cy="2036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2000" dirty="0">
              <a:latin typeface="Cambria Math" panose="02040503050406030204" pitchFamily="18" charset="0"/>
              <a:ea typeface="Cambria Math" panose="02040503050406030204" pitchFamily="18" charset="0"/>
              <a:cs typeface="Heebo" pitchFamily="34" charset="-120"/>
            </a:endParaRPr>
          </a:p>
        </p:txBody>
      </p:sp>
      <p:sp>
        <p:nvSpPr>
          <p:cNvPr id="35" name="Shape 1">
            <a:extLst>
              <a:ext uri="{FF2B5EF4-FFF2-40B4-BE49-F238E27FC236}">
                <a16:creationId xmlns:a16="http://schemas.microsoft.com/office/drawing/2014/main" id="{C45EFEA9-2A48-3104-7FA2-C1BBA44C745E}"/>
              </a:ext>
            </a:extLst>
          </p:cNvPr>
          <p:cNvSpPr/>
          <p:nvPr/>
        </p:nvSpPr>
        <p:spPr>
          <a:xfrm>
            <a:off x="1253298" y="2860710"/>
            <a:ext cx="418862" cy="41886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r>
              <a:rPr lang="en-IN" dirty="0"/>
              <a:t> 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18A23C6-08C1-F0FF-D94C-9814B233904E}"/>
              </a:ext>
            </a:extLst>
          </p:cNvPr>
          <p:cNvSpPr txBox="1"/>
          <p:nvPr/>
        </p:nvSpPr>
        <p:spPr>
          <a:xfrm>
            <a:off x="1993445" y="2630388"/>
            <a:ext cx="7315200" cy="712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5550"/>
              </a:lnSpc>
              <a:buNone/>
            </a:pPr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Market Manipulation Allegations</a:t>
            </a:r>
          </a:p>
        </p:txBody>
      </p:sp>
      <p:sp>
        <p:nvSpPr>
          <p:cNvPr id="37" name="Text 0">
            <a:extLst>
              <a:ext uri="{FF2B5EF4-FFF2-40B4-BE49-F238E27FC236}">
                <a16:creationId xmlns:a16="http://schemas.microsoft.com/office/drawing/2014/main" id="{3C0BA6D1-2E71-E2B0-D264-47E7713DCA5D}"/>
              </a:ext>
            </a:extLst>
          </p:cNvPr>
          <p:cNvSpPr/>
          <p:nvPr/>
        </p:nvSpPr>
        <p:spPr>
          <a:xfrm>
            <a:off x="1635739" y="890095"/>
            <a:ext cx="5532358" cy="691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endParaRPr lang="en-US" sz="4450" b="1" dirty="0">
              <a:latin typeface="Cambria Math" panose="02040503050406030204" pitchFamily="18" charset="0"/>
              <a:ea typeface="Cambria Math" panose="02040503050406030204" pitchFamily="18" charset="0"/>
              <a:cs typeface="Crimson Pro Semi Bold" pitchFamily="34" charset="-120"/>
            </a:endParaRPr>
          </a:p>
        </p:txBody>
      </p:sp>
      <p:sp>
        <p:nvSpPr>
          <p:cNvPr id="38" name="Text 2">
            <a:extLst>
              <a:ext uri="{FF2B5EF4-FFF2-40B4-BE49-F238E27FC236}">
                <a16:creationId xmlns:a16="http://schemas.microsoft.com/office/drawing/2014/main" id="{4FE2F41F-3163-CEFA-E85D-6D6665DDAEB5}"/>
              </a:ext>
            </a:extLst>
          </p:cNvPr>
          <p:cNvSpPr/>
          <p:nvPr/>
        </p:nvSpPr>
        <p:spPr>
          <a:xfrm>
            <a:off x="1215972" y="3810620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Short-Selling Practices</a:t>
            </a:r>
          </a:p>
        </p:txBody>
      </p:sp>
      <p:sp>
        <p:nvSpPr>
          <p:cNvPr id="39" name="Text 3">
            <a:extLst>
              <a:ext uri="{FF2B5EF4-FFF2-40B4-BE49-F238E27FC236}">
                <a16:creationId xmlns:a16="http://schemas.microsoft.com/office/drawing/2014/main" id="{6EEA8D54-81E4-A10F-DFCA-C8C80F3C9E67}"/>
              </a:ext>
            </a:extLst>
          </p:cNvPr>
          <p:cNvSpPr/>
          <p:nvPr/>
        </p:nvSpPr>
        <p:spPr>
          <a:xfrm>
            <a:off x="1215972" y="4415929"/>
            <a:ext cx="3229212" cy="2124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Hedge funds have been accused of engaging in short-selling tactics that can artificially depress the prices of certain stocks, potentially harming investors and companies.</a:t>
            </a:r>
          </a:p>
        </p:txBody>
      </p:sp>
      <p:sp>
        <p:nvSpPr>
          <p:cNvPr id="40" name="Text 5">
            <a:extLst>
              <a:ext uri="{FF2B5EF4-FFF2-40B4-BE49-F238E27FC236}">
                <a16:creationId xmlns:a16="http://schemas.microsoft.com/office/drawing/2014/main" id="{96252AB7-41B1-993C-2C98-24FB7A59902D}"/>
              </a:ext>
            </a:extLst>
          </p:cNvPr>
          <p:cNvSpPr/>
          <p:nvPr/>
        </p:nvSpPr>
        <p:spPr>
          <a:xfrm>
            <a:off x="10648249" y="4197295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2200" b="1" dirty="0">
              <a:latin typeface="Cambria Math" panose="02040503050406030204" pitchFamily="18" charset="0"/>
              <a:ea typeface="Cambria Math" panose="02040503050406030204" pitchFamily="18" charset="0"/>
              <a:cs typeface="Crimson Pro Semi Bold" pitchFamily="34" charset="-120"/>
            </a:endParaRPr>
          </a:p>
        </p:txBody>
      </p:sp>
      <p:sp>
        <p:nvSpPr>
          <p:cNvPr id="41" name="Text 6">
            <a:extLst>
              <a:ext uri="{FF2B5EF4-FFF2-40B4-BE49-F238E27FC236}">
                <a16:creationId xmlns:a16="http://schemas.microsoft.com/office/drawing/2014/main" id="{49D5DD12-FC36-D816-1E32-B38CECB16AED}"/>
              </a:ext>
            </a:extLst>
          </p:cNvPr>
          <p:cNvSpPr/>
          <p:nvPr/>
        </p:nvSpPr>
        <p:spPr>
          <a:xfrm>
            <a:off x="10648249" y="4895373"/>
            <a:ext cx="2766179" cy="1770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  <a:cs typeface="Heebo" pitchFamily="34" charset="-120"/>
            </a:endParaRPr>
          </a:p>
        </p:txBody>
      </p:sp>
      <p:sp>
        <p:nvSpPr>
          <p:cNvPr id="42" name="Text 8">
            <a:extLst>
              <a:ext uri="{FF2B5EF4-FFF2-40B4-BE49-F238E27FC236}">
                <a16:creationId xmlns:a16="http://schemas.microsoft.com/office/drawing/2014/main" id="{D28F8634-3368-B13B-4122-CF4EF0A56BC7}"/>
              </a:ext>
            </a:extLst>
          </p:cNvPr>
          <p:cNvSpPr/>
          <p:nvPr/>
        </p:nvSpPr>
        <p:spPr>
          <a:xfrm>
            <a:off x="5555351" y="3808279"/>
            <a:ext cx="2821781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Insider Trading Concerns</a:t>
            </a:r>
          </a:p>
        </p:txBody>
      </p:sp>
      <p:sp>
        <p:nvSpPr>
          <p:cNvPr id="43" name="Text 9">
            <a:extLst>
              <a:ext uri="{FF2B5EF4-FFF2-40B4-BE49-F238E27FC236}">
                <a16:creationId xmlns:a16="http://schemas.microsoft.com/office/drawing/2014/main" id="{1E3945C3-BA4E-0BDE-0AEC-261686D3C496}"/>
              </a:ext>
            </a:extLst>
          </p:cNvPr>
          <p:cNvSpPr/>
          <p:nvPr/>
        </p:nvSpPr>
        <p:spPr>
          <a:xfrm>
            <a:off x="5553490" y="4542096"/>
            <a:ext cx="3229213" cy="1770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There have been allegations that some hedge funds have used insider information or undisclosed research to gain unfair trading advantages.</a:t>
            </a:r>
          </a:p>
        </p:txBody>
      </p:sp>
      <p:sp>
        <p:nvSpPr>
          <p:cNvPr id="44" name="Text 11">
            <a:extLst>
              <a:ext uri="{FF2B5EF4-FFF2-40B4-BE49-F238E27FC236}">
                <a16:creationId xmlns:a16="http://schemas.microsoft.com/office/drawing/2014/main" id="{81CCA1E9-CEC9-D77A-63BD-DD539846799E}"/>
              </a:ext>
            </a:extLst>
          </p:cNvPr>
          <p:cNvSpPr/>
          <p:nvPr/>
        </p:nvSpPr>
        <p:spPr>
          <a:xfrm>
            <a:off x="10173167" y="3788086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Activist Strategies</a:t>
            </a:r>
          </a:p>
        </p:txBody>
      </p:sp>
      <p:sp>
        <p:nvSpPr>
          <p:cNvPr id="45" name="Text 12">
            <a:extLst>
              <a:ext uri="{FF2B5EF4-FFF2-40B4-BE49-F238E27FC236}">
                <a16:creationId xmlns:a16="http://schemas.microsoft.com/office/drawing/2014/main" id="{77E776E2-1ACF-2177-AEB0-A51AA103FBDA}"/>
              </a:ext>
            </a:extLst>
          </p:cNvPr>
          <p:cNvSpPr/>
          <p:nvPr/>
        </p:nvSpPr>
        <p:spPr>
          <a:xfrm>
            <a:off x="10173166" y="4520535"/>
            <a:ext cx="3043103" cy="1770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Activist hedge funds that take large positions in companies and aggressively push for changes have been criticized for disrupting market stability and corporate governance.</a:t>
            </a:r>
          </a:p>
        </p:txBody>
      </p:sp>
    </p:spTree>
    <p:extLst>
      <p:ext uri="{BB962C8B-B14F-4D97-AF65-F5344CB8AC3E}">
        <p14:creationId xmlns:p14="http://schemas.microsoft.com/office/powerpoint/2010/main" val="30067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15826" y="2168954"/>
            <a:ext cx="5670590" cy="50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Bridgewater</a:t>
            </a: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 </a:t>
            </a:r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Associates</a:t>
            </a:r>
          </a:p>
        </p:txBody>
      </p:sp>
      <p:sp>
        <p:nvSpPr>
          <p:cNvPr id="3" name="Text 1"/>
          <p:cNvSpPr/>
          <p:nvPr/>
        </p:nvSpPr>
        <p:spPr>
          <a:xfrm>
            <a:off x="1521770" y="34550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Five Forces Framework</a:t>
            </a:r>
          </a:p>
        </p:txBody>
      </p:sp>
      <p:sp>
        <p:nvSpPr>
          <p:cNvPr id="4" name="Text 2"/>
          <p:cNvSpPr/>
          <p:nvPr/>
        </p:nvSpPr>
        <p:spPr>
          <a:xfrm>
            <a:off x="1521770" y="4230956"/>
            <a:ext cx="323656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Bridgewater leverages Porter's framework to understand industry dynamics and gain a competitive advantage.</a:t>
            </a:r>
          </a:p>
        </p:txBody>
      </p:sp>
      <p:sp>
        <p:nvSpPr>
          <p:cNvPr id="5" name="Text 3"/>
          <p:cNvSpPr/>
          <p:nvPr/>
        </p:nvSpPr>
        <p:spPr>
          <a:xfrm>
            <a:off x="5513682" y="34550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Strategic Positioning</a:t>
            </a:r>
          </a:p>
        </p:txBody>
      </p:sp>
      <p:sp>
        <p:nvSpPr>
          <p:cNvPr id="6" name="Text 4"/>
          <p:cNvSpPr/>
          <p:nvPr/>
        </p:nvSpPr>
        <p:spPr>
          <a:xfrm>
            <a:off x="5513681" y="4215408"/>
            <a:ext cx="323656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Bridgewater's risk management and strategic decision-making during the 2008 financial crisis solidified its position in the investment sector.</a:t>
            </a:r>
          </a:p>
        </p:txBody>
      </p:sp>
      <p:sp>
        <p:nvSpPr>
          <p:cNvPr id="7" name="Text 5"/>
          <p:cNvSpPr/>
          <p:nvPr/>
        </p:nvSpPr>
        <p:spPr>
          <a:xfrm>
            <a:off x="9872067" y="34550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Risk Parity Model</a:t>
            </a:r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11028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Bridgewater's implementation of the risk parity model has contributed to its ability to generate consistent risk-adjusted returns for clients.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796A06-3E77-A964-0F6E-ECCD1DCC58E5}"/>
              </a:ext>
            </a:extLst>
          </p:cNvPr>
          <p:cNvSpPr txBox="1"/>
          <p:nvPr/>
        </p:nvSpPr>
        <p:spPr>
          <a:xfrm>
            <a:off x="1425912" y="1093930"/>
            <a:ext cx="7315200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550"/>
              </a:lnSpc>
            </a:pPr>
            <a:r>
              <a:rPr lang="en-US" sz="4450" b="1" dirty="0">
                <a:latin typeface="Cambria Math" panose="02040503050406030204" pitchFamily="18" charset="0"/>
                <a:ea typeface="Cambria Math" panose="02040503050406030204" pitchFamily="18" charset="0"/>
              </a:rPr>
              <a:t>Hedge Fund Case Studies</a:t>
            </a:r>
          </a:p>
        </p:txBody>
      </p:sp>
      <p:sp>
        <p:nvSpPr>
          <p:cNvPr id="11" name="Shape 1">
            <a:extLst>
              <a:ext uri="{FF2B5EF4-FFF2-40B4-BE49-F238E27FC236}">
                <a16:creationId xmlns:a16="http://schemas.microsoft.com/office/drawing/2014/main" id="{BC55F8F5-011F-8D10-396F-F18A28C76BB9}"/>
              </a:ext>
            </a:extLst>
          </p:cNvPr>
          <p:cNvSpPr/>
          <p:nvPr/>
        </p:nvSpPr>
        <p:spPr>
          <a:xfrm>
            <a:off x="1312339" y="2348190"/>
            <a:ext cx="418862" cy="41886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b="1" dirty="0">
                <a:latin typeface="Crimson Pro Semi Bold" pitchFamily="34" charset="0"/>
              </a:rPr>
              <a:t>1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4259135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B4643-556C-AF79-5F20-D8C088D24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1210DDE-7C6C-D6E9-9148-1C538AA76918}"/>
              </a:ext>
            </a:extLst>
          </p:cNvPr>
          <p:cNvSpPr/>
          <p:nvPr/>
        </p:nvSpPr>
        <p:spPr>
          <a:xfrm>
            <a:off x="2115826" y="2168954"/>
            <a:ext cx="5670590" cy="682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Melvin</a:t>
            </a:r>
            <a:r>
              <a:rPr lang="en-US" sz="28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 </a:t>
            </a:r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Capital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64F94FB-4F31-A7BE-9C81-400408457C20}"/>
              </a:ext>
            </a:extLst>
          </p:cNvPr>
          <p:cNvSpPr/>
          <p:nvPr/>
        </p:nvSpPr>
        <p:spPr>
          <a:xfrm>
            <a:off x="1521770" y="34550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GameStop Saga</a:t>
            </a: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5C1DB188-D08C-2DD3-0970-EE709BCE7089}"/>
              </a:ext>
            </a:extLst>
          </p:cNvPr>
          <p:cNvSpPr/>
          <p:nvPr/>
        </p:nvSpPr>
        <p:spPr>
          <a:xfrm>
            <a:off x="1521770" y="4230956"/>
            <a:ext cx="323656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Melvin Capital suffered significant losses due to wrong-way bets on GameStop.</a:t>
            </a: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549589C8-F024-DEC8-01A3-5215BF9CCAD3}"/>
              </a:ext>
            </a:extLst>
          </p:cNvPr>
          <p:cNvSpPr/>
          <p:nvPr/>
        </p:nvSpPr>
        <p:spPr>
          <a:xfrm>
            <a:off x="5513682" y="34550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Investor Response</a:t>
            </a: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1B586F9A-7C2B-E435-F06A-22A4A7F3654A}"/>
              </a:ext>
            </a:extLst>
          </p:cNvPr>
          <p:cNvSpPr/>
          <p:nvPr/>
        </p:nvSpPr>
        <p:spPr>
          <a:xfrm>
            <a:off x="5513681" y="4215408"/>
            <a:ext cx="323656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Retail investors coordinated online to drive up GameStop's stock price, impacting Melvin's short positions.</a:t>
            </a: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76D011C6-64D2-88E1-28E3-8576D2D74DD4}"/>
              </a:ext>
            </a:extLst>
          </p:cNvPr>
          <p:cNvSpPr/>
          <p:nvPr/>
        </p:nvSpPr>
        <p:spPr>
          <a:xfrm>
            <a:off x="9872067" y="34550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Fund Closure</a:t>
            </a:r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A990F4C0-9D6D-0ED4-73DA-0F99814014E4}"/>
              </a:ext>
            </a:extLst>
          </p:cNvPr>
          <p:cNvSpPr/>
          <p:nvPr/>
        </p:nvSpPr>
        <p:spPr>
          <a:xfrm>
            <a:off x="9872067" y="4215408"/>
            <a:ext cx="311028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Melvin Capital ultimately shut down after experiencing substantial losses and a bailout from other hedge funds.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99FE98-0770-D9E1-EE66-1D82E22033F8}"/>
              </a:ext>
            </a:extLst>
          </p:cNvPr>
          <p:cNvSpPr txBox="1"/>
          <p:nvPr/>
        </p:nvSpPr>
        <p:spPr>
          <a:xfrm>
            <a:off x="1425912" y="1093930"/>
            <a:ext cx="9887130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550"/>
              </a:lnSpc>
            </a:pPr>
            <a:r>
              <a:rPr lang="en-US" sz="4450" b="1" dirty="0">
                <a:latin typeface="Cambria Math" panose="02040503050406030204" pitchFamily="18" charset="0"/>
                <a:ea typeface="Cambria Math" panose="02040503050406030204" pitchFamily="18" charset="0"/>
              </a:rPr>
              <a:t>Hedge Fund Case Studies (Continued)</a:t>
            </a:r>
          </a:p>
        </p:txBody>
      </p:sp>
      <p:sp>
        <p:nvSpPr>
          <p:cNvPr id="11" name="Shape 1">
            <a:extLst>
              <a:ext uri="{FF2B5EF4-FFF2-40B4-BE49-F238E27FC236}">
                <a16:creationId xmlns:a16="http://schemas.microsoft.com/office/drawing/2014/main" id="{09BE893E-B84C-E70C-82D5-8BA4450ABCA3}"/>
              </a:ext>
            </a:extLst>
          </p:cNvPr>
          <p:cNvSpPr/>
          <p:nvPr/>
        </p:nvSpPr>
        <p:spPr>
          <a:xfrm>
            <a:off x="1312339" y="2357134"/>
            <a:ext cx="418862" cy="41886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latin typeface="Crimson Pro Semi Bold" pitchFamily="34" charset="0"/>
              </a:rPr>
              <a:t>2</a:t>
            </a:r>
            <a:endParaRPr lang="en-US" sz="1800" b="1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334" y="1995065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95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">
            <a:extLst>
              <a:ext uri="{FF2B5EF4-FFF2-40B4-BE49-F238E27FC236}">
                <a16:creationId xmlns:a16="http://schemas.microsoft.com/office/drawing/2014/main" id="{1C8E5486-2806-7900-2E6D-9E799B019F60}"/>
              </a:ext>
            </a:extLst>
          </p:cNvPr>
          <p:cNvSpPr/>
          <p:nvPr/>
        </p:nvSpPr>
        <p:spPr>
          <a:xfrm>
            <a:off x="8712046" y="4902991"/>
            <a:ext cx="3534416" cy="2468474"/>
          </a:xfrm>
          <a:prstGeom prst="roundRect">
            <a:avLst>
              <a:gd name="adj" fmla="val 1045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D0B7AD4F-0C55-5553-AECF-4B3D95422812}"/>
              </a:ext>
            </a:extLst>
          </p:cNvPr>
          <p:cNvSpPr/>
          <p:nvPr/>
        </p:nvSpPr>
        <p:spPr>
          <a:xfrm>
            <a:off x="8712046" y="1875080"/>
            <a:ext cx="3534416" cy="2468475"/>
          </a:xfrm>
          <a:prstGeom prst="roundRect">
            <a:avLst>
              <a:gd name="adj" fmla="val 1045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3" name="Text 0"/>
          <p:cNvSpPr/>
          <p:nvPr/>
        </p:nvSpPr>
        <p:spPr>
          <a:xfrm>
            <a:off x="1109021" y="850770"/>
            <a:ext cx="9937324" cy="581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445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Trends Shaping the Future Hedge Funds</a:t>
            </a:r>
          </a:p>
        </p:txBody>
      </p:sp>
      <p:sp>
        <p:nvSpPr>
          <p:cNvPr id="4" name="Shape 1"/>
          <p:cNvSpPr/>
          <p:nvPr/>
        </p:nvSpPr>
        <p:spPr>
          <a:xfrm>
            <a:off x="1253298" y="2065759"/>
            <a:ext cx="418862" cy="41886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5" name="Text 2"/>
          <p:cNvSpPr/>
          <p:nvPr/>
        </p:nvSpPr>
        <p:spPr>
          <a:xfrm>
            <a:off x="1436950" y="2128555"/>
            <a:ext cx="45719" cy="165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1</a:t>
            </a:r>
          </a:p>
        </p:txBody>
      </p:sp>
      <p:sp>
        <p:nvSpPr>
          <p:cNvPr id="6" name="Text 3"/>
          <p:cNvSpPr/>
          <p:nvPr/>
        </p:nvSpPr>
        <p:spPr>
          <a:xfrm>
            <a:off x="1900019" y="2159853"/>
            <a:ext cx="2327196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AI in Hedge Funds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810219" y="2583444"/>
            <a:ext cx="5504980" cy="2118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Hedge funds are entering a new era poised to reshape investment strategies and operational efficiencies with the advent of generative artificial intelligence (gen AI), according to research from the Alternative Investment Management Association (AIMA).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810221" y="4951150"/>
            <a:ext cx="5504978" cy="1702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High adoption rate: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86% of hedge fund managers surveyed now grant their staff access to various Gen AI tools to bolster their work, representing a widespread embrace of this transformative technology</a:t>
            </a:r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9889819" y="1971787"/>
            <a:ext cx="1156526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9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Benefits</a:t>
            </a:r>
          </a:p>
        </p:txBody>
      </p:sp>
      <p:sp>
        <p:nvSpPr>
          <p:cNvPr id="7" name="Rectangle 6"/>
          <p:cNvSpPr/>
          <p:nvPr/>
        </p:nvSpPr>
        <p:spPr>
          <a:xfrm>
            <a:off x="9758813" y="4951150"/>
            <a:ext cx="1287532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Challenges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868212" y="2275190"/>
            <a:ext cx="3534416" cy="2005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700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Improved</a:t>
            </a:r>
            <a:r>
              <a:rPr lang="en-US" sz="1700" b="0" i="0" dirty="0">
                <a:effectLst/>
              </a:rPr>
              <a:t> </a:t>
            </a:r>
            <a:r>
              <a:rPr lang="en-US" sz="1700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Decision-Making</a:t>
            </a:r>
          </a:p>
          <a:p>
            <a:pPr>
              <a:lnSpc>
                <a:spcPct val="150000"/>
              </a:lnSpc>
            </a:pPr>
            <a:r>
              <a:rPr lang="en-US" sz="1700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Increased efficiency</a:t>
            </a:r>
          </a:p>
          <a:p>
            <a:pPr>
              <a:lnSpc>
                <a:spcPct val="150000"/>
              </a:lnSpc>
            </a:pPr>
            <a:r>
              <a:rPr lang="en-US" sz="1700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Risk Management</a:t>
            </a:r>
          </a:p>
          <a:p>
            <a:pPr>
              <a:lnSpc>
                <a:spcPct val="150000"/>
              </a:lnSpc>
            </a:pPr>
            <a:r>
              <a:rPr lang="en-US" sz="1700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Optimized Trading Strategies</a:t>
            </a:r>
          </a:p>
          <a:p>
            <a:pPr>
              <a:lnSpc>
                <a:spcPct val="150000"/>
              </a:lnSpc>
            </a:pPr>
            <a:r>
              <a:rPr lang="en-US" sz="1700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Cost Reduction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8868212" y="5254553"/>
            <a:ext cx="3199741" cy="2005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700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Inaccurate Predictions </a:t>
            </a:r>
          </a:p>
          <a:p>
            <a:pPr>
              <a:lnSpc>
                <a:spcPct val="150000"/>
              </a:lnSpc>
            </a:pPr>
            <a:r>
              <a:rPr lang="en-US" sz="1700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Lack of Transparency</a:t>
            </a:r>
          </a:p>
          <a:p>
            <a:pPr>
              <a:lnSpc>
                <a:spcPct val="150000"/>
              </a:lnSpc>
            </a:pPr>
            <a:r>
              <a:rPr lang="en-US" sz="1700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Reputational Concerns</a:t>
            </a:r>
          </a:p>
          <a:p>
            <a:pPr>
              <a:lnSpc>
                <a:spcPct val="150000"/>
              </a:lnSpc>
            </a:pPr>
            <a:r>
              <a:rPr lang="en-US" sz="1700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Security Risks</a:t>
            </a:r>
          </a:p>
          <a:p>
            <a:pPr>
              <a:lnSpc>
                <a:spcPct val="150000"/>
              </a:lnSpc>
            </a:pPr>
            <a:r>
              <a:rPr lang="en-US" sz="1700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Balancing the Use of Technology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">
            <a:extLst>
              <a:ext uri="{FF2B5EF4-FFF2-40B4-BE49-F238E27FC236}">
                <a16:creationId xmlns:a16="http://schemas.microsoft.com/office/drawing/2014/main" id="{8CA58C97-30B0-7C71-6693-E875FDEF350A}"/>
              </a:ext>
            </a:extLst>
          </p:cNvPr>
          <p:cNvSpPr/>
          <p:nvPr/>
        </p:nvSpPr>
        <p:spPr>
          <a:xfrm>
            <a:off x="8304666" y="2282382"/>
            <a:ext cx="5479322" cy="4764210"/>
          </a:xfrm>
          <a:prstGeom prst="roundRect">
            <a:avLst>
              <a:gd name="adj" fmla="val 1045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4" name="Text 11"/>
          <p:cNvSpPr/>
          <p:nvPr/>
        </p:nvSpPr>
        <p:spPr>
          <a:xfrm>
            <a:off x="7624405" y="6355318"/>
            <a:ext cx="3136463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endParaRPr lang="en-US" sz="20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D7B926EC-8F40-F73E-D32F-3DDC7D168C86}"/>
              </a:ext>
            </a:extLst>
          </p:cNvPr>
          <p:cNvSpPr/>
          <p:nvPr/>
        </p:nvSpPr>
        <p:spPr>
          <a:xfrm>
            <a:off x="796003" y="2080463"/>
            <a:ext cx="418862" cy="41886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dirty="0"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A62C4C-6F64-D4A0-98B3-16A9A1CBA9C9}"/>
              </a:ext>
            </a:extLst>
          </p:cNvPr>
          <p:cNvSpPr txBox="1"/>
          <p:nvPr/>
        </p:nvSpPr>
        <p:spPr>
          <a:xfrm>
            <a:off x="1321191" y="2066939"/>
            <a:ext cx="73152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ESG (Environmental, Social, &amp; Governance)</a:t>
            </a:r>
            <a:endParaRPr lang="en-IN" sz="2200" b="1" dirty="0">
              <a:latin typeface="Cambria Math" panose="02040503050406030204" pitchFamily="18" charset="0"/>
              <a:ea typeface="Cambria Math" panose="02040503050406030204" pitchFamily="18" charset="0"/>
              <a:cs typeface="Crimson Pro Semi Bold" pitchFamily="34" charset="-12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DD71C-1DFF-C50F-0853-F4B6683A8B57}"/>
              </a:ext>
            </a:extLst>
          </p:cNvPr>
          <p:cNvSpPr txBox="1"/>
          <p:nvPr/>
        </p:nvSpPr>
        <p:spPr>
          <a:xfrm>
            <a:off x="1321191" y="2816160"/>
            <a:ext cx="64619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BNP Paribas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(a French multinational banking and financial services company) published the following data: It conducted an online survey of 53 hedge funds and some deeper qualitative interviews.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FC5DBE-D096-8059-3E83-3556C5AD46F4}"/>
              </a:ext>
            </a:extLst>
          </p:cNvPr>
          <p:cNvSpPr txBox="1"/>
          <p:nvPr/>
        </p:nvSpPr>
        <p:spPr>
          <a:xfrm>
            <a:off x="1321191" y="4535665"/>
            <a:ext cx="73152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40%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of participants 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integrate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ESG into their investment process</a:t>
            </a: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  <a:cs typeface="Heebo" pitchFamily="34" charset="-120"/>
            </a:endParaRPr>
          </a:p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60%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 of the participants 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do not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integrate ESG</a:t>
            </a: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  <a:cs typeface="Heebo" pitchFamily="34" charset="-120"/>
            </a:endParaRPr>
          </a:p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55%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of respondents believe we saw increased demand for ESG-integrated investments post-COVID</a:t>
            </a: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  <a:cs typeface="Heebo" pitchFamily="34" charset="-120"/>
            </a:endParaRP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  <a:cs typeface="Heebo" pitchFamily="34" charset="-12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FCCF2E-7E24-A3A8-0D85-D15714949D10}"/>
              </a:ext>
            </a:extLst>
          </p:cNvPr>
          <p:cNvSpPr txBox="1"/>
          <p:nvPr/>
        </p:nvSpPr>
        <p:spPr>
          <a:xfrm>
            <a:off x="8474149" y="2482253"/>
            <a:ext cx="4835060" cy="2118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Companies and funds currently integrating ESG (Environmental, Social, and Governance) criteria tend to be larger in terms of both 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Assets Under Management (AUM)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and the 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number of employees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 than those that are not.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C4C16B5-4C53-073D-603B-F0CEF5611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349" y="4964258"/>
            <a:ext cx="4291956" cy="171312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64A5899-5502-92B5-B1E2-0E1A18C66256}"/>
              </a:ext>
            </a:extLst>
          </p:cNvPr>
          <p:cNvSpPr txBox="1"/>
          <p:nvPr/>
        </p:nvSpPr>
        <p:spPr>
          <a:xfrm>
            <a:off x="1005434" y="886959"/>
            <a:ext cx="12870054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4550"/>
              </a:lnSpc>
              <a:buNone/>
            </a:pPr>
            <a:r>
              <a:rPr lang="en-US" sz="445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Trends Shaping the Future Hedge Funds (Continued)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">
            <a:extLst>
              <a:ext uri="{FF2B5EF4-FFF2-40B4-BE49-F238E27FC236}">
                <a16:creationId xmlns:a16="http://schemas.microsoft.com/office/drawing/2014/main" id="{70B74DB4-96F8-8676-ED2B-CA06AB7F0128}"/>
              </a:ext>
            </a:extLst>
          </p:cNvPr>
          <p:cNvSpPr/>
          <p:nvPr/>
        </p:nvSpPr>
        <p:spPr>
          <a:xfrm>
            <a:off x="7389733" y="5196891"/>
            <a:ext cx="3886144" cy="2469781"/>
          </a:xfrm>
          <a:prstGeom prst="roundRect">
            <a:avLst>
              <a:gd name="adj" fmla="val 1045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E5EF32F7-95FA-89C7-353D-D57CE9714444}"/>
              </a:ext>
            </a:extLst>
          </p:cNvPr>
          <p:cNvSpPr/>
          <p:nvPr/>
        </p:nvSpPr>
        <p:spPr>
          <a:xfrm>
            <a:off x="1632152" y="5196892"/>
            <a:ext cx="3886144" cy="2468475"/>
          </a:xfrm>
          <a:prstGeom prst="roundRect">
            <a:avLst>
              <a:gd name="adj" fmla="val 1045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6C970302-1F27-72E9-3271-1490DB69B837}"/>
              </a:ext>
            </a:extLst>
          </p:cNvPr>
          <p:cNvSpPr/>
          <p:nvPr/>
        </p:nvSpPr>
        <p:spPr>
          <a:xfrm>
            <a:off x="1614896" y="2083186"/>
            <a:ext cx="3886145" cy="2468475"/>
          </a:xfrm>
          <a:prstGeom prst="roundRect">
            <a:avLst>
              <a:gd name="adj" fmla="val 1045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2" name="Shape 1">
            <a:extLst>
              <a:ext uri="{FF2B5EF4-FFF2-40B4-BE49-F238E27FC236}">
                <a16:creationId xmlns:a16="http://schemas.microsoft.com/office/drawing/2014/main" id="{805A65DE-0F15-1DC1-CB3E-336FE8788462}"/>
              </a:ext>
            </a:extLst>
          </p:cNvPr>
          <p:cNvSpPr/>
          <p:nvPr/>
        </p:nvSpPr>
        <p:spPr>
          <a:xfrm>
            <a:off x="7389733" y="2044443"/>
            <a:ext cx="3886144" cy="2503759"/>
          </a:xfrm>
          <a:prstGeom prst="roundRect">
            <a:avLst>
              <a:gd name="adj" fmla="val 1045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77929280-35EB-E72A-AB01-D58A449A4B20}"/>
              </a:ext>
            </a:extLst>
          </p:cNvPr>
          <p:cNvSpPr/>
          <p:nvPr/>
        </p:nvSpPr>
        <p:spPr>
          <a:xfrm>
            <a:off x="-1562987" y="851425"/>
            <a:ext cx="9585645" cy="9325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445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Conclusion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4D2ABE1-73CC-5717-3134-4CDEED0059EC}"/>
              </a:ext>
            </a:extLst>
          </p:cNvPr>
          <p:cNvGrpSpPr/>
          <p:nvPr/>
        </p:nvGrpSpPr>
        <p:grpSpPr>
          <a:xfrm>
            <a:off x="1870995" y="2367206"/>
            <a:ext cx="3378875" cy="1826352"/>
            <a:chOff x="5707961" y="2508037"/>
            <a:chExt cx="3378875" cy="1826352"/>
          </a:xfrm>
        </p:grpSpPr>
        <p:sp>
          <p:nvSpPr>
            <p:cNvPr id="7" name="Text 3">
              <a:extLst>
                <a:ext uri="{FF2B5EF4-FFF2-40B4-BE49-F238E27FC236}">
                  <a16:creationId xmlns:a16="http://schemas.microsoft.com/office/drawing/2014/main" id="{4FDC3F18-988E-E66E-C32F-1504B121D9C0}"/>
                </a:ext>
              </a:extLst>
            </p:cNvPr>
            <p:cNvSpPr/>
            <p:nvPr/>
          </p:nvSpPr>
          <p:spPr>
            <a:xfrm>
              <a:off x="5823848" y="2508037"/>
              <a:ext cx="2485906" cy="31075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400"/>
                </a:lnSpc>
                <a:buNone/>
              </a:pPr>
              <a:r>
                <a: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  <a:cs typeface="Heebo" pitchFamily="34" charset="-120"/>
                </a:rPr>
                <a:t>Key Takeaways</a:t>
              </a:r>
            </a:p>
          </p:txBody>
        </p:sp>
        <p:sp>
          <p:nvSpPr>
            <p:cNvPr id="8" name="Text 4">
              <a:extLst>
                <a:ext uri="{FF2B5EF4-FFF2-40B4-BE49-F238E27FC236}">
                  <a16:creationId xmlns:a16="http://schemas.microsoft.com/office/drawing/2014/main" id="{871585EF-B867-0731-FABF-A0C03F7BA32F}"/>
                </a:ext>
              </a:extLst>
            </p:cNvPr>
            <p:cNvSpPr/>
            <p:nvPr/>
          </p:nvSpPr>
          <p:spPr>
            <a:xfrm>
              <a:off x="5707961" y="3061849"/>
              <a:ext cx="3378875" cy="12725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500"/>
                </a:lnSpc>
                <a:buNone/>
              </a:pPr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  <a:cs typeface="Heebo" pitchFamily="34" charset="-120"/>
                </a:rPr>
                <a:t>Hedge funds employ diverse investment strategies to generate returns, often using complex financial instruments.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20A1B9A-5B6A-B6A3-5CCA-231680D9E2DE}"/>
              </a:ext>
            </a:extLst>
          </p:cNvPr>
          <p:cNvGrpSpPr/>
          <p:nvPr/>
        </p:nvGrpSpPr>
        <p:grpSpPr>
          <a:xfrm>
            <a:off x="7614211" y="2380897"/>
            <a:ext cx="3378875" cy="1784573"/>
            <a:chOff x="9968633" y="2761452"/>
            <a:chExt cx="3378875" cy="1784573"/>
          </a:xfrm>
        </p:grpSpPr>
        <p:sp>
          <p:nvSpPr>
            <p:cNvPr id="10" name="Text 6">
              <a:extLst>
                <a:ext uri="{FF2B5EF4-FFF2-40B4-BE49-F238E27FC236}">
                  <a16:creationId xmlns:a16="http://schemas.microsoft.com/office/drawing/2014/main" id="{13C38F03-B13D-AFE2-8EB0-42ACCEDF90DA}"/>
                </a:ext>
              </a:extLst>
            </p:cNvPr>
            <p:cNvSpPr/>
            <p:nvPr/>
          </p:nvSpPr>
          <p:spPr>
            <a:xfrm>
              <a:off x="9968633" y="2761452"/>
              <a:ext cx="2485906" cy="31075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400"/>
                </a:lnSpc>
                <a:buNone/>
              </a:pPr>
              <a:r>
                <a: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  <a:cs typeface="Heebo" pitchFamily="34" charset="-120"/>
                </a:rPr>
                <a:t>Market Impact</a:t>
              </a:r>
            </a:p>
          </p:txBody>
        </p:sp>
        <p:sp>
          <p:nvSpPr>
            <p:cNvPr id="11" name="Text 7">
              <a:extLst>
                <a:ext uri="{FF2B5EF4-FFF2-40B4-BE49-F238E27FC236}">
                  <a16:creationId xmlns:a16="http://schemas.microsoft.com/office/drawing/2014/main" id="{2DBB4495-57E3-3166-8EDC-5C19CDD6F16F}"/>
                </a:ext>
              </a:extLst>
            </p:cNvPr>
            <p:cNvSpPr/>
            <p:nvPr/>
          </p:nvSpPr>
          <p:spPr>
            <a:xfrm>
              <a:off x="9968633" y="3273485"/>
              <a:ext cx="3378875" cy="12725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500"/>
                </a:lnSpc>
                <a:buNone/>
              </a:pPr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  <a:cs typeface="Heebo" pitchFamily="34" charset="-120"/>
                </a:rPr>
                <a:t>Hedge funds can influence market dynamics through their trading activities, contributing to volatility and liquidity.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3C3D09E-44BA-7F0F-D3E6-DD11CB28DF1A}"/>
              </a:ext>
            </a:extLst>
          </p:cNvPr>
          <p:cNvGrpSpPr/>
          <p:nvPr/>
        </p:nvGrpSpPr>
        <p:grpSpPr>
          <a:xfrm>
            <a:off x="1868532" y="5364806"/>
            <a:ext cx="3378875" cy="1543525"/>
            <a:chOff x="5705498" y="5208508"/>
            <a:chExt cx="3378875" cy="1543525"/>
          </a:xfrm>
        </p:grpSpPr>
        <p:sp>
          <p:nvSpPr>
            <p:cNvPr id="13" name="Text 9">
              <a:extLst>
                <a:ext uri="{FF2B5EF4-FFF2-40B4-BE49-F238E27FC236}">
                  <a16:creationId xmlns:a16="http://schemas.microsoft.com/office/drawing/2014/main" id="{29F9EA1F-C7BF-41DE-D30B-9ED2AFACE96F}"/>
                </a:ext>
              </a:extLst>
            </p:cNvPr>
            <p:cNvSpPr/>
            <p:nvPr/>
          </p:nvSpPr>
          <p:spPr>
            <a:xfrm>
              <a:off x="5823848" y="5208508"/>
              <a:ext cx="2485906" cy="31075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400"/>
                </a:lnSpc>
                <a:buNone/>
              </a:pPr>
              <a:r>
                <a: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  <a:cs typeface="Heebo" pitchFamily="34" charset="-120"/>
                </a:rPr>
                <a:t>Regulatory Oversight</a:t>
              </a:r>
            </a:p>
          </p:txBody>
        </p:sp>
        <p:sp>
          <p:nvSpPr>
            <p:cNvPr id="14" name="Text 10">
              <a:extLst>
                <a:ext uri="{FF2B5EF4-FFF2-40B4-BE49-F238E27FC236}">
                  <a16:creationId xmlns:a16="http://schemas.microsoft.com/office/drawing/2014/main" id="{58B9AA5E-F6A8-7A1D-628B-DF18A9EEB70A}"/>
                </a:ext>
              </a:extLst>
            </p:cNvPr>
            <p:cNvSpPr/>
            <p:nvPr/>
          </p:nvSpPr>
          <p:spPr>
            <a:xfrm>
              <a:off x="5705498" y="5797628"/>
              <a:ext cx="3378875" cy="9544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500"/>
                </a:lnSpc>
                <a:buNone/>
              </a:pPr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  <a:cs typeface="Heebo" pitchFamily="34" charset="-120"/>
                </a:rPr>
                <a:t>Policymakers closely monitor hedge funds to mitigate systemic risks and ensure market stability.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546AE09-BD1A-BB30-1CC2-0C84A7AD8EA9}"/>
              </a:ext>
            </a:extLst>
          </p:cNvPr>
          <p:cNvGrpSpPr/>
          <p:nvPr/>
        </p:nvGrpSpPr>
        <p:grpSpPr>
          <a:xfrm>
            <a:off x="7614211" y="5326121"/>
            <a:ext cx="3413763" cy="1741279"/>
            <a:chOff x="9861159" y="5169823"/>
            <a:chExt cx="3413763" cy="1741279"/>
          </a:xfrm>
        </p:grpSpPr>
        <p:sp>
          <p:nvSpPr>
            <p:cNvPr id="16" name="Text 12">
              <a:extLst>
                <a:ext uri="{FF2B5EF4-FFF2-40B4-BE49-F238E27FC236}">
                  <a16:creationId xmlns:a16="http://schemas.microsoft.com/office/drawing/2014/main" id="{2643F1A2-5C80-F6D7-6A13-CB463F53C594}"/>
                </a:ext>
              </a:extLst>
            </p:cNvPr>
            <p:cNvSpPr/>
            <p:nvPr/>
          </p:nvSpPr>
          <p:spPr>
            <a:xfrm>
              <a:off x="9861159" y="5169823"/>
              <a:ext cx="2661523" cy="31075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400"/>
                </a:lnSpc>
                <a:buNone/>
              </a:pPr>
              <a:r>
                <a: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  <a:cs typeface="Heebo" pitchFamily="34" charset="-120"/>
                </a:rPr>
                <a:t>Investor Considerations</a:t>
              </a:r>
            </a:p>
          </p:txBody>
        </p:sp>
        <p:sp>
          <p:nvSpPr>
            <p:cNvPr id="17" name="Text 13">
              <a:extLst>
                <a:ext uri="{FF2B5EF4-FFF2-40B4-BE49-F238E27FC236}">
                  <a16:creationId xmlns:a16="http://schemas.microsoft.com/office/drawing/2014/main" id="{EA151D8A-7113-4A51-95A7-41875E71682B}"/>
                </a:ext>
              </a:extLst>
            </p:cNvPr>
            <p:cNvSpPr/>
            <p:nvPr/>
          </p:nvSpPr>
          <p:spPr>
            <a:xfrm>
              <a:off x="9896047" y="5638562"/>
              <a:ext cx="3378875" cy="12725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500"/>
                </a:lnSpc>
                <a:buNone/>
              </a:pPr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  <a:cs typeface="Heebo" pitchFamily="34" charset="-120"/>
                </a:rPr>
                <a:t>Hedge fund investments carry higher risks, but can also offer diversification and potential for higher returns.</a:t>
              </a:r>
            </a:p>
          </p:txBody>
        </p:sp>
      </p:grpSp>
      <p:sp>
        <p:nvSpPr>
          <p:cNvPr id="18" name="Shape 14">
            <a:extLst>
              <a:ext uri="{FF2B5EF4-FFF2-40B4-BE49-F238E27FC236}">
                <a16:creationId xmlns:a16="http://schemas.microsoft.com/office/drawing/2014/main" id="{0AB51F57-9187-80DB-25EA-EF51B5C0B551}"/>
              </a:ext>
            </a:extLst>
          </p:cNvPr>
          <p:cNvSpPr/>
          <p:nvPr/>
        </p:nvSpPr>
        <p:spPr>
          <a:xfrm>
            <a:off x="6182439" y="7348538"/>
            <a:ext cx="318135" cy="318135"/>
          </a:xfrm>
          <a:prstGeom prst="roundRect">
            <a:avLst>
              <a:gd name="adj" fmla="val 28739641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1699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3110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Key Differences</a:t>
            </a:r>
            <a:endParaRPr lang="en-US" sz="4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280047"/>
            <a:ext cx="7556421" cy="4718447"/>
          </a:xfrm>
          <a:prstGeom prst="roundRect">
            <a:avLst>
              <a:gd name="adj" fmla="val 72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801410" y="2287667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1029057" y="2431375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Feature</a:t>
            </a:r>
            <a:endParaRPr lang="en-US" sz="2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3546038" y="2431375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Hedge Funds</a:t>
            </a:r>
            <a:endParaRPr lang="en-US" sz="2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059210" y="2431375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Mutual</a:t>
            </a:r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 Funds</a:t>
            </a:r>
            <a:endParaRPr lang="en-US" sz="2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801410" y="2937986"/>
            <a:ext cx="7540347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1029057" y="3081695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Strategies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3546038" y="3081695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More complex and aggressive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059210" y="3081695"/>
            <a:ext cx="205573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Typically long-only equity or bond investments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801410" y="4314111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1029057" y="445781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Regulation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3546038" y="4457819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Lighter regulatory scrutiny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6059210" y="4457819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Subject to stricter regulations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801410" y="5327332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1029057" y="547104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Fees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3546038" y="5471041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Higher fees (2 and 20 model)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6059210" y="547104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Lower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 fees</a:t>
            </a:r>
            <a:endParaRPr lang="en-US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Shape 18"/>
          <p:cNvSpPr/>
          <p:nvPr/>
        </p:nvSpPr>
        <p:spPr>
          <a:xfrm>
            <a:off x="801410" y="6340554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 19"/>
          <p:cNvSpPr/>
          <p:nvPr/>
        </p:nvSpPr>
        <p:spPr>
          <a:xfrm>
            <a:off x="1029057" y="6484263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Liquidity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3546038" y="6484263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Limited liquidity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6059210" y="6484263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Daily liquidity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859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Types of Hedge Funds</a:t>
            </a:r>
            <a:endParaRPr lang="en-US" sz="445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0034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988100" y="3088481"/>
            <a:ext cx="12168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1</a:t>
            </a:r>
            <a:endParaRPr lang="en-US" sz="265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530906" y="30034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Long/Short Equity</a:t>
            </a:r>
            <a:endParaRPr lang="en-US" sz="2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530906" y="3493889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Involves buying undervalued stocks (long positions) and shorting overvalued stocks (short positions).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216962" y="30034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5387697" y="3088481"/>
            <a:ext cx="1688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2</a:t>
            </a:r>
            <a:endParaRPr lang="en-US" sz="265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954078" y="30034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Market Neutral</a:t>
            </a:r>
            <a:endParaRPr lang="en-US" sz="2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954078" y="3493889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Aims to eliminate market risk by taking long and short positions in correlated securities.</a:t>
            </a:r>
            <a:endParaRPr lang="en-US" sz="175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9640133" y="30034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9813369" y="3088481"/>
            <a:ext cx="16383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3</a:t>
            </a:r>
            <a:endParaRPr lang="en-US" sz="265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0377249" y="30034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Event-Driven</a:t>
            </a:r>
            <a:endParaRPr lang="en-US" sz="2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0377249" y="3493889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Focuses on investing in companies undergoing significant corporate events like mergers, acquisitions, or restructurings.</a:t>
            </a:r>
            <a:endParaRPr lang="en-US" sz="175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93790" y="542746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959167" y="5512475"/>
            <a:ext cx="17942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4</a:t>
            </a:r>
            <a:endParaRPr lang="en-US" sz="265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530906" y="54274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Global Macro</a:t>
            </a:r>
            <a:endParaRPr lang="en-US" sz="2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530906" y="5917883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Makes investment decisions based on macroeconomic trends and geopolitical events.</a:t>
            </a:r>
            <a:endParaRPr lang="en-US" sz="175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7428667" y="542746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Text 18"/>
          <p:cNvSpPr/>
          <p:nvPr/>
        </p:nvSpPr>
        <p:spPr>
          <a:xfrm>
            <a:off x="7601902" y="5512475"/>
            <a:ext cx="16383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5</a:t>
            </a:r>
            <a:endParaRPr lang="en-US" sz="265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8165783" y="54274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Quantitative</a:t>
            </a:r>
            <a:endParaRPr lang="en-US" sz="2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8165783" y="5917883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Employs mathematical models and statistical techniques to identify trading opportunities.</a:t>
            </a:r>
            <a:endParaRPr lang="en-US" sz="175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56473"/>
            <a:ext cx="74078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Common Investment Strategies</a:t>
            </a:r>
            <a:endParaRPr lang="en-US" sz="445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Long/Short Equity</a:t>
            </a:r>
            <a:endParaRPr lang="en-US" sz="2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Investors simultaneously buy undervalued stocks (long positions) and sell short overvalued stocks (short positions).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Objective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: To profit from both rising and falling markets.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99521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Market Neutral</a:t>
            </a:r>
            <a:endParaRPr lang="en-US" sz="2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99521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Involves taking long and short positions in securities with similar economic characteristics but different price trends.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Objective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: To minimize market risk by offsetting gains and losses from long and short positions.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30668"/>
            <a:ext cx="104288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Common Investment Strategies (Continued)</a:t>
            </a:r>
            <a:endParaRPr lang="en-US" sz="445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8064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Event-Driven</a:t>
            </a:r>
            <a:endParaRPr lang="en-US" sz="2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387566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Focuses on investing in companies undergoing significant corporate events such as mergers, acquisitions, spin-offs, or restructurings.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Objective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: To capitalize on price discrepancies and market inefficiencies that arise during these events.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32928" y="28064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Global Macro</a:t>
            </a:r>
            <a:endParaRPr lang="en-US" sz="2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332928" y="3387566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Makes investment decisions based on broad economic trends and geopolitical events.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332928" y="468034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Objective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: To identify and exploit macroeconomic opportunities, such as interest rate changes, currency fluctuations, and commodity price movements.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872067" y="28064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Quantitative</a:t>
            </a:r>
            <a:endParaRPr lang="en-US" sz="2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872067" y="3387566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Employs sophisticated mathematical models and statistical techniques to identify trading opportunities.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872067" y="4680347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Objective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: To generate consistent returns through systematic, data-driven approaches.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Leverage and Risk Management in Hedge Funds</a:t>
            </a:r>
            <a:endParaRPr lang="en-US" sz="43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2225158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423160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Leverage</a:t>
            </a:r>
            <a:endParaRPr lang="en-US" sz="215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695128" y="2918341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Leverage refers to the use of borrowed money to amplify potential returns.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4114800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Benefits</a:t>
            </a:r>
            <a:endParaRPr lang="en-US" sz="215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695128" y="4534078"/>
            <a:ext cx="6271243" cy="1068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Leverage</a:t>
            </a:r>
            <a:r>
              <a:rPr lang="en-US" dirty="0"/>
              <a:t>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allows</a:t>
            </a:r>
            <a:r>
              <a:rPr lang="en-US" dirty="0"/>
              <a:t>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hedge</a:t>
            </a:r>
            <a:r>
              <a:rPr lang="en-US" dirty="0"/>
              <a:t>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funds</a:t>
            </a:r>
            <a:r>
              <a:rPr lang="en-US" dirty="0"/>
              <a:t>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to</a:t>
            </a:r>
            <a:r>
              <a:rPr lang="en-US" dirty="0"/>
              <a:t>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generate</a:t>
            </a:r>
            <a:r>
              <a:rPr lang="en-US" dirty="0"/>
              <a:t>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higher returns by </a:t>
            </a:r>
          </a:p>
          <a:p>
            <a:pPr>
              <a:lnSpc>
                <a:spcPts val="275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magnifying their market exposure. This can enhance its </a:t>
            </a:r>
          </a:p>
          <a:p>
            <a:pPr>
              <a:lnSpc>
                <a:spcPts val="275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ability to achieve market neutrality and generate alpha.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  <a:cs typeface="Heebo" pitchFamily="34" charset="-12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3" y="5995868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614456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Risks</a:t>
            </a:r>
            <a:endParaRPr lang="en-US" sz="215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695128" y="6604610"/>
            <a:ext cx="6162199" cy="801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Leverage also amplifies losses, increasing the likelihood of </a:t>
            </a:r>
          </a:p>
          <a:p>
            <a:pPr>
              <a:lnSpc>
                <a:spcPts val="275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margin calls and the potential for systemic risk.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6759"/>
            <a:ext cx="70512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Risk Management Techniques</a:t>
            </a:r>
            <a:endParaRPr lang="en-US" sz="445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15431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988100" y="2239328"/>
            <a:ext cx="12168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1</a:t>
            </a:r>
            <a:endParaRPr lang="en-US" sz="265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530906" y="21543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Diversification</a:t>
            </a:r>
            <a:endParaRPr lang="en-US" sz="2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530906" y="2644735"/>
            <a:ext cx="56709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Spreading investments across different asset classes and strategies reduces the impact of any single adverse event.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428667" y="215431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7599402" y="2239328"/>
            <a:ext cx="1688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2</a:t>
            </a:r>
            <a:endParaRPr lang="en-US" sz="265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8165783" y="21543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Stress Testing</a:t>
            </a:r>
            <a:endParaRPr lang="en-US" sz="2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8165783" y="2644735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Simulating different market scenarios to assess portfolio vulnerability and identify potential risks.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93790" y="421540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967026" y="4300418"/>
            <a:ext cx="16383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3</a:t>
            </a:r>
            <a:endParaRPr lang="en-US" sz="265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530906" y="42154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Position Sizing</a:t>
            </a:r>
            <a:endParaRPr lang="en-US" sz="2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530906" y="4705826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Carefully managing the size of each position relative to the overall portfolio capital.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428667" y="421540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7594044" y="4300418"/>
            <a:ext cx="17942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4</a:t>
            </a:r>
            <a:endParaRPr lang="en-US" sz="265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8165783" y="42154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Liquidity Management</a:t>
            </a:r>
            <a:endParaRPr lang="en-US" sz="2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8165783" y="4705826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Maintaining sufficient cash and easily saleable assets to meet margin calls and unforeseen needs.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793790" y="591359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Text 18"/>
          <p:cNvSpPr/>
          <p:nvPr/>
        </p:nvSpPr>
        <p:spPr>
          <a:xfrm>
            <a:off x="967026" y="5998607"/>
            <a:ext cx="16383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5</a:t>
            </a:r>
            <a:endParaRPr lang="en-US" sz="265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1530906" y="59135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Hedging Strategies</a:t>
            </a:r>
            <a:endParaRPr lang="en-US" sz="2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1530906" y="6404015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Using derivative instruments to offset exposure to specific risks.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7428667" y="591359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Text 22"/>
          <p:cNvSpPr/>
          <p:nvPr/>
        </p:nvSpPr>
        <p:spPr>
          <a:xfrm>
            <a:off x="7593449" y="5998607"/>
            <a:ext cx="18073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6</a:t>
            </a:r>
            <a:endParaRPr lang="en-US" sz="265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8165783" y="59135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Value at Risk (VaR)</a:t>
            </a:r>
            <a:endParaRPr lang="en-US" sz="2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8165783" y="6404015"/>
            <a:ext cx="56709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A statistical metric that estimates the potential loss of a portfolio over a given time period with a certain level of confidence.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D35F09D-6002-0413-D910-382F8BC7F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DCF49303-A048-6C62-C9A1-3FE15FFFB97C}"/>
              </a:ext>
            </a:extLst>
          </p:cNvPr>
          <p:cNvSpPr/>
          <p:nvPr/>
        </p:nvSpPr>
        <p:spPr>
          <a:xfrm>
            <a:off x="793789" y="1837298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Influence</a:t>
            </a:r>
            <a:r>
              <a:rPr lang="en-US" sz="6150" dirty="0"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 </a:t>
            </a:r>
            <a:r>
              <a:rPr lang="en-US" sz="615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on </a:t>
            </a:r>
          </a:p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Financial Markets</a:t>
            </a: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610E8929-9A46-E41A-BB59-9EEEF8B0137A}"/>
              </a:ext>
            </a:extLst>
          </p:cNvPr>
          <p:cNvSpPr/>
          <p:nvPr/>
        </p:nvSpPr>
        <p:spPr>
          <a:xfrm>
            <a:off x="793788" y="441243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Hedge funds play a significant role in financial markets. They invest in various assets, including stocks, bonds, and derivatives. Their strategies range from long-term investments to high-frequency trading.</a:t>
            </a:r>
          </a:p>
        </p:txBody>
      </p:sp>
    </p:spTree>
    <p:extLst>
      <p:ext uri="{BB962C8B-B14F-4D97-AF65-F5344CB8AC3E}">
        <p14:creationId xmlns:p14="http://schemas.microsoft.com/office/powerpoint/2010/main" val="482529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2046</Words>
  <Application>Microsoft Office PowerPoint</Application>
  <PresentationFormat>Custom</PresentationFormat>
  <Paragraphs>258</Paragraphs>
  <Slides>25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Cambria Math</vt:lpstr>
      <vt:lpstr>Arial</vt:lpstr>
      <vt:lpstr>Heebo</vt:lpstr>
      <vt:lpstr>Crimson Pro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Tanisha Garg</cp:lastModifiedBy>
  <cp:revision>11</cp:revision>
  <dcterms:created xsi:type="dcterms:W3CDTF">2024-11-09T09:54:50Z</dcterms:created>
  <dcterms:modified xsi:type="dcterms:W3CDTF">2024-11-10T18:54:12Z</dcterms:modified>
</cp:coreProperties>
</file>